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0"/>
  </p:notesMasterIdLst>
  <p:sldIdLst>
    <p:sldId id="256" r:id="rId2"/>
    <p:sldId id="299" r:id="rId3"/>
    <p:sldId id="378" r:id="rId4"/>
    <p:sldId id="379" r:id="rId5"/>
    <p:sldId id="380" r:id="rId6"/>
    <p:sldId id="381" r:id="rId7"/>
    <p:sldId id="408" r:id="rId8"/>
    <p:sldId id="412" r:id="rId9"/>
    <p:sldId id="288" r:id="rId10"/>
    <p:sldId id="355" r:id="rId11"/>
    <p:sldId id="266" r:id="rId12"/>
    <p:sldId id="384" r:id="rId13"/>
    <p:sldId id="385" r:id="rId14"/>
    <p:sldId id="386" r:id="rId15"/>
    <p:sldId id="387" r:id="rId16"/>
    <p:sldId id="409" r:id="rId17"/>
    <p:sldId id="411" r:id="rId18"/>
    <p:sldId id="291" r:id="rId19"/>
    <p:sldId id="354" r:id="rId20"/>
    <p:sldId id="305" r:id="rId21"/>
    <p:sldId id="390" r:id="rId22"/>
    <p:sldId id="391" r:id="rId23"/>
    <p:sldId id="392" r:id="rId24"/>
    <p:sldId id="393" r:id="rId25"/>
    <p:sldId id="407" r:id="rId26"/>
    <p:sldId id="413" r:id="rId27"/>
    <p:sldId id="316" r:id="rId28"/>
    <p:sldId id="35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 varScale="1">
        <p:scale>
          <a:sx n="100" d="100"/>
          <a:sy n="100" d="100"/>
        </p:scale>
        <p:origin x="-2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Гимназия №11</c:v>
                </c:pt>
                <c:pt idx="1">
                  <c:v>Лицей №12</c:v>
                </c:pt>
                <c:pt idx="2">
                  <c:v>ООШ №1</c:v>
                </c:pt>
                <c:pt idx="3">
                  <c:v>СОШ №10</c:v>
                </c:pt>
                <c:pt idx="4">
                  <c:v>СОШ №13</c:v>
                </c:pt>
                <c:pt idx="5">
                  <c:v>СОШ №2</c:v>
                </c:pt>
                <c:pt idx="6">
                  <c:v>СОШ №3</c:v>
                </c:pt>
                <c:pt idx="7">
                  <c:v>СОШ №4</c:v>
                </c:pt>
                <c:pt idx="8">
                  <c:v>СОШ №5</c:v>
                </c:pt>
                <c:pt idx="9">
                  <c:v>СОШ №6</c:v>
                </c:pt>
                <c:pt idx="10">
                  <c:v>СОШ №7</c:v>
                </c:pt>
                <c:pt idx="11">
                  <c:v>СОШ №8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axId val="36921344"/>
        <c:axId val="36922880"/>
      </c:barChart>
      <c:catAx>
        <c:axId val="36921344"/>
        <c:scaling>
          <c:orientation val="minMax"/>
        </c:scaling>
        <c:axPos val="b"/>
        <c:numFmt formatCode="General" sourceLinked="0"/>
        <c:tickLblPos val="nextTo"/>
        <c:crossAx val="36922880"/>
        <c:crosses val="autoZero"/>
        <c:auto val="1"/>
        <c:lblAlgn val="ctr"/>
        <c:lblOffset val="100"/>
      </c:catAx>
      <c:valAx>
        <c:axId val="3692288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3692134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507"/>
                  <c:y val="-1.122413312352158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05-42E7-8972-4A6ED9340918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05-42E7-8972-4A6ED9340918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05-42E7-8972-4A6ED9340918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05-42E7-8972-4A6ED9340918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05-42E7-8972-4A6ED9340918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05-42E7-8972-4A6ED9340918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205-42E7-8972-4A6ED9340918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05-42E7-8972-4A6ED9340918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205-42E7-8972-4A6ED9340918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05-42E7-8972-4A6ED9340918}"/>
                </c:ext>
              </c:extLst>
            </c:dLbl>
            <c:dLbl>
              <c:idx val="1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205-42E7-8972-4A6ED9340918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205-42E7-8972-4A6ED9340918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205-42E7-8972-4A6ED9340918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205-42E7-8972-4A6ED9340918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205-42E7-8972-4A6ED9340918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205-42E7-8972-4A6ED9340918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205-42E7-8972-4A6ED9340918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205-42E7-8972-4A6ED9340918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205-42E7-8972-4A6ED93409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Лист1!$A$2:$A$22</c:f>
              <c:strCache>
                <c:ptCount val="21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Н – Чершелинская ООШ</c:v>
                </c:pt>
                <c:pt idx="3">
                  <c:v>Ст – Иштерякская ООШ</c:v>
                </c:pt>
                <c:pt idx="4">
                  <c:v>Урдалинская ООШ</c:v>
                </c:pt>
                <c:pt idx="5">
                  <c:v>Куакбашская ООШ</c:v>
                </c:pt>
                <c:pt idx="6">
                  <c:v>Сугушлинская ООШ</c:v>
                </c:pt>
                <c:pt idx="7">
                  <c:v>Керлигачская ООШ</c:v>
                </c:pt>
                <c:pt idx="8">
                  <c:v>Н. -Чершелин. ш – дет. сад</c:v>
                </c:pt>
                <c:pt idx="9">
                  <c:v>Н.Серёжкинская ООШ</c:v>
                </c:pt>
                <c:pt idx="10">
                  <c:v>Каркалинская ООШ</c:v>
                </c:pt>
                <c:pt idx="11">
                  <c:v>Урмышлинская ООШ</c:v>
                </c:pt>
                <c:pt idx="12">
                  <c:v>Зай -Каратайская ООШ </c:v>
                </c:pt>
                <c:pt idx="13">
                  <c:v>Ивановская ООШ</c:v>
                </c:pt>
                <c:pt idx="14">
                  <c:v>Ст-Письмянская ООШ</c:v>
                </c:pt>
                <c:pt idx="15">
                  <c:v>Старо - Кувакская СОШ</c:v>
                </c:pt>
                <c:pt idx="16">
                  <c:v>Сарабикуловская ООШ</c:v>
                </c:pt>
                <c:pt idx="17">
                  <c:v>Тимяшевская СОШ</c:v>
                </c:pt>
                <c:pt idx="18">
                  <c:v>Подлесная ООШ</c:v>
                </c:pt>
                <c:pt idx="19">
                  <c:v>Шугуровская СОШ</c:v>
                </c:pt>
                <c:pt idx="20">
                  <c:v>Н.Иштирякская НШДС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9205-42E7-8972-4A6ED9340918}"/>
            </c:ext>
          </c:extLst>
        </c:ser>
        <c:axId val="108568576"/>
        <c:axId val="108570112"/>
      </c:barChart>
      <c:catAx>
        <c:axId val="10856857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8570112"/>
        <c:crosses val="autoZero"/>
        <c:auto val="1"/>
        <c:lblAlgn val="ctr"/>
        <c:lblOffset val="100"/>
      </c:catAx>
      <c:valAx>
        <c:axId val="10857011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856857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466693063182348E-2"/>
          <c:y val="8.8871575094239626E-4"/>
          <c:w val="0.93533311295216726"/>
          <c:h val="0.71363975336420282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Лицей №12</c:v>
                </c:pt>
                <c:pt idx="2">
                  <c:v>СОШ №7</c:v>
                </c:pt>
                <c:pt idx="3">
                  <c:v>СОШ №8</c:v>
                </c:pt>
                <c:pt idx="4">
                  <c:v>СОШ №6</c:v>
                </c:pt>
                <c:pt idx="5">
                  <c:v>СОШ №10</c:v>
                </c:pt>
                <c:pt idx="6">
                  <c:v>СОШ №3</c:v>
                </c:pt>
                <c:pt idx="7">
                  <c:v>Гимназия №11</c:v>
                </c:pt>
                <c:pt idx="8">
                  <c:v>СОШ №5</c:v>
                </c:pt>
                <c:pt idx="9">
                  <c:v>СОШ №13</c:v>
                </c:pt>
                <c:pt idx="10">
                  <c:v>СОШ №4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0.9600000000000003</c:v>
                </c:pt>
                <c:pt idx="1">
                  <c:v>0.9</c:v>
                </c:pt>
                <c:pt idx="2">
                  <c:v>0.89</c:v>
                </c:pt>
                <c:pt idx="3">
                  <c:v>0.89</c:v>
                </c:pt>
                <c:pt idx="4">
                  <c:v>0.8400000000000003</c:v>
                </c:pt>
                <c:pt idx="5">
                  <c:v>0.82000000000000028</c:v>
                </c:pt>
                <c:pt idx="6">
                  <c:v>0.81</c:v>
                </c:pt>
                <c:pt idx="7">
                  <c:v>0.8</c:v>
                </c:pt>
                <c:pt idx="8">
                  <c:v>0.78</c:v>
                </c:pt>
                <c:pt idx="9">
                  <c:v>0.75000000000000033</c:v>
                </c:pt>
                <c:pt idx="10">
                  <c:v>0.72000000000000031</c:v>
                </c:pt>
                <c:pt idx="11">
                  <c:v>0.53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7C-4077-AE5B-1266350FF40C}"/>
            </c:ext>
          </c:extLst>
        </c:ser>
        <c:axId val="108501248"/>
        <c:axId val="108507136"/>
      </c:barChart>
      <c:catAx>
        <c:axId val="1085012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8507136"/>
        <c:crosses val="autoZero"/>
        <c:auto val="1"/>
        <c:lblAlgn val="ctr"/>
        <c:lblOffset val="100"/>
      </c:catAx>
      <c:valAx>
        <c:axId val="10850713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85012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20-4169-9D9C-FDAEF52F92E5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20-4169-9D9C-FDAEF52F92E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20-4169-9D9C-FDAEF52F92E5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20-4169-9D9C-FDAEF52F92E5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20-4169-9D9C-FDAEF52F92E5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20-4169-9D9C-FDAEF52F92E5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20-4169-9D9C-FDAEF52F92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Лист1!$A$2:$A$22</c:f>
              <c:strCache>
                <c:ptCount val="21"/>
                <c:pt idx="0">
                  <c:v>Керлигачская ООШ</c:v>
                </c:pt>
                <c:pt idx="1">
                  <c:v>Н.Серёжкинская ООШ</c:v>
                </c:pt>
                <c:pt idx="2">
                  <c:v>Н. -Чершелин. ш – дет. сад</c:v>
                </c:pt>
                <c:pt idx="3">
                  <c:v>Н.Иштирякская НШДС</c:v>
                </c:pt>
                <c:pt idx="4">
                  <c:v>Урдалинская ООШ</c:v>
                </c:pt>
                <c:pt idx="5">
                  <c:v>Старо - Кувакская СОШ</c:v>
                </c:pt>
                <c:pt idx="6">
                  <c:v>Ст – Иштерякская ООШ</c:v>
                </c:pt>
                <c:pt idx="7">
                  <c:v>Н – Чершелинская ООШ</c:v>
                </c:pt>
                <c:pt idx="8">
                  <c:v>Тимяшевская СОШ</c:v>
                </c:pt>
                <c:pt idx="9">
                  <c:v>Каркалинская ООШ</c:v>
                </c:pt>
                <c:pt idx="10">
                  <c:v>Куакбашская ООШ</c:v>
                </c:pt>
                <c:pt idx="11">
                  <c:v>Подлесная ООШ</c:v>
                </c:pt>
                <c:pt idx="12">
                  <c:v>Зай -Каратайская ООШ </c:v>
                </c:pt>
                <c:pt idx="13">
                  <c:v>Шугуровская СОШ </c:v>
                </c:pt>
                <c:pt idx="14">
                  <c:v>Федотовская ООШ</c:v>
                </c:pt>
                <c:pt idx="15">
                  <c:v>СОШ им. Горького</c:v>
                </c:pt>
                <c:pt idx="16">
                  <c:v>Урмышлинская ООШ</c:v>
                </c:pt>
                <c:pt idx="17">
                  <c:v>Сарабикуловская ООШ</c:v>
                </c:pt>
                <c:pt idx="18">
                  <c:v>Ивановская ООШ</c:v>
                </c:pt>
                <c:pt idx="19">
                  <c:v>Сугушлинская ООШ</c:v>
                </c:pt>
                <c:pt idx="20">
                  <c:v>Ст-Письмянская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0.86000000000000032</c:v>
                </c:pt>
                <c:pt idx="6">
                  <c:v>0.86000000000000032</c:v>
                </c:pt>
                <c:pt idx="7">
                  <c:v>0.83000000000000029</c:v>
                </c:pt>
                <c:pt idx="8">
                  <c:v>0.8</c:v>
                </c:pt>
                <c:pt idx="9">
                  <c:v>0.8</c:v>
                </c:pt>
                <c:pt idx="10">
                  <c:v>0.75000000000000033</c:v>
                </c:pt>
                <c:pt idx="11">
                  <c:v>0.75000000000000033</c:v>
                </c:pt>
                <c:pt idx="12">
                  <c:v>0.75000000000000033</c:v>
                </c:pt>
                <c:pt idx="13">
                  <c:v>0.74000000000000032</c:v>
                </c:pt>
                <c:pt idx="14">
                  <c:v>0.66000000000000036</c:v>
                </c:pt>
                <c:pt idx="15">
                  <c:v>0.64000000000000035</c:v>
                </c:pt>
                <c:pt idx="16">
                  <c:v>0.63000000000000034</c:v>
                </c:pt>
                <c:pt idx="17">
                  <c:v>0.60000000000000031</c:v>
                </c:pt>
                <c:pt idx="18">
                  <c:v>0.5</c:v>
                </c:pt>
                <c:pt idx="19">
                  <c:v>0.5</c:v>
                </c:pt>
                <c:pt idx="20">
                  <c:v>0.43000000000000016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A20-4169-9D9C-FDAEF52F92E5}"/>
            </c:ext>
          </c:extLst>
        </c:ser>
        <c:dLbls>
          <c:showVal val="1"/>
        </c:dLbls>
        <c:axId val="108444672"/>
        <c:axId val="108458752"/>
      </c:barChart>
      <c:catAx>
        <c:axId val="10844467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8458752"/>
        <c:crosses val="autoZero"/>
        <c:auto val="1"/>
        <c:lblAlgn val="ctr"/>
        <c:lblOffset val="100"/>
      </c:catAx>
      <c:valAx>
        <c:axId val="10845875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8444672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485"/>
                  <c:y val="-1.122413312352158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92E-44A8-B0B5-45B945E1B9E4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92E-44A8-B0B5-45B945E1B9E4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92E-44A8-B0B5-45B945E1B9E4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92E-44A8-B0B5-45B945E1B9E4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2E-44A8-B0B5-45B945E1B9E4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92E-44A8-B0B5-45B945E1B9E4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2E-44A8-B0B5-45B945E1B9E4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92E-44A8-B0B5-45B945E1B9E4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92E-44A8-B0B5-45B945E1B9E4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92E-44A8-B0B5-45B945E1B9E4}"/>
                </c:ext>
              </c:extLst>
            </c:dLbl>
            <c:dLbl>
              <c:idx val="1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92E-44A8-B0B5-45B945E1B9E4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92E-44A8-B0B5-45B945E1B9E4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92E-44A8-B0B5-45B945E1B9E4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92E-44A8-B0B5-45B945E1B9E4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92E-44A8-B0B5-45B945E1B9E4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92E-44A8-B0B5-45B945E1B9E4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92E-44A8-B0B5-45B945E1B9E4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92E-44A8-B0B5-45B945E1B9E4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92E-44A8-B0B5-45B945E1B9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Лист1!$A$2:$A$22</c:f>
              <c:strCache>
                <c:ptCount val="21"/>
                <c:pt idx="0">
                  <c:v>Ивановская ООШ</c:v>
                </c:pt>
                <c:pt idx="1">
                  <c:v>Каркалинская ООШ</c:v>
                </c:pt>
                <c:pt idx="2">
                  <c:v>Керлигачская ООШ</c:v>
                </c:pt>
                <c:pt idx="3">
                  <c:v>Куакбашская ООШ</c:v>
                </c:pt>
                <c:pt idx="4">
                  <c:v>Н – Чершелинская ООШ</c:v>
                </c:pt>
                <c:pt idx="5">
                  <c:v>Н. -Чершелин. ш – дет. сад</c:v>
                </c:pt>
                <c:pt idx="6">
                  <c:v>Н.Серёжкинская ООШ</c:v>
                </c:pt>
                <c:pt idx="7">
                  <c:v>Подлесная ООШ</c:v>
                </c:pt>
                <c:pt idx="8">
                  <c:v>Сарабикуловская ООШ</c:v>
                </c:pt>
                <c:pt idx="9">
                  <c:v>СОШ им. Горького</c:v>
                </c:pt>
                <c:pt idx="10">
                  <c:v>Ст – Иштерякская ООШ</c:v>
                </c:pt>
                <c:pt idx="11">
                  <c:v>Старо - Кувакская СОШ</c:v>
                </c:pt>
                <c:pt idx="12">
                  <c:v>Ст-Письмянская ООШ</c:v>
                </c:pt>
                <c:pt idx="13">
                  <c:v>Сугушлинская ООШ</c:v>
                </c:pt>
                <c:pt idx="14">
                  <c:v>Тимяшевская СОШ</c:v>
                </c:pt>
                <c:pt idx="15">
                  <c:v>Урмышлинская ООШ</c:v>
                </c:pt>
                <c:pt idx="16">
                  <c:v>Федотовская ООШ</c:v>
                </c:pt>
                <c:pt idx="17">
                  <c:v>Шугуровская СОШ</c:v>
                </c:pt>
                <c:pt idx="18">
                  <c:v>Урдалинская ООШ</c:v>
                </c:pt>
                <c:pt idx="19">
                  <c:v>Новоиштирякская НШДС</c:v>
                </c:pt>
                <c:pt idx="20">
                  <c:v>Зай -Каратайская ООШ 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0.75000000000000011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292E-44A8-B0B5-45B945E1B9E4}"/>
            </c:ext>
          </c:extLst>
        </c:ser>
        <c:axId val="36993664"/>
        <c:axId val="37015936"/>
      </c:barChart>
      <c:catAx>
        <c:axId val="3699366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37015936"/>
        <c:crosses val="autoZero"/>
        <c:auto val="1"/>
        <c:lblAlgn val="ctr"/>
        <c:lblOffset val="100"/>
      </c:catAx>
      <c:valAx>
        <c:axId val="3701593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36993664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5.7894491260487034E-2"/>
          <c:y val="1.9868575678579845E-2"/>
          <c:w val="0.93533311295216726"/>
          <c:h val="0.7136397533642021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Лицей №12</c:v>
                </c:pt>
                <c:pt idx="2">
                  <c:v>СОШ №8</c:v>
                </c:pt>
                <c:pt idx="3">
                  <c:v>СОШ №6</c:v>
                </c:pt>
                <c:pt idx="4">
                  <c:v>СОШ №7</c:v>
                </c:pt>
                <c:pt idx="5">
                  <c:v>Гимназия №11</c:v>
                </c:pt>
                <c:pt idx="6">
                  <c:v>СОШ №10</c:v>
                </c:pt>
                <c:pt idx="7">
                  <c:v>СОШ №13</c:v>
                </c:pt>
                <c:pt idx="8">
                  <c:v>СОШ №5</c:v>
                </c:pt>
                <c:pt idx="9">
                  <c:v>СОШ №3</c:v>
                </c:pt>
                <c:pt idx="10">
                  <c:v>СОШ №4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0.89</c:v>
                </c:pt>
                <c:pt idx="1">
                  <c:v>0.87000000000000055</c:v>
                </c:pt>
                <c:pt idx="2">
                  <c:v>0.85000000000000053</c:v>
                </c:pt>
                <c:pt idx="3">
                  <c:v>0.81</c:v>
                </c:pt>
                <c:pt idx="4">
                  <c:v>0.8</c:v>
                </c:pt>
                <c:pt idx="5">
                  <c:v>0.73000000000000054</c:v>
                </c:pt>
                <c:pt idx="6">
                  <c:v>0.70000000000000051</c:v>
                </c:pt>
                <c:pt idx="7">
                  <c:v>0.70000000000000051</c:v>
                </c:pt>
                <c:pt idx="8">
                  <c:v>0.6900000000000005</c:v>
                </c:pt>
                <c:pt idx="9">
                  <c:v>0.67000000000000082</c:v>
                </c:pt>
                <c:pt idx="10">
                  <c:v>0.59</c:v>
                </c:pt>
                <c:pt idx="11">
                  <c:v>0.59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8B-4B77-B97A-106D672EF062}"/>
            </c:ext>
          </c:extLst>
        </c:ser>
        <c:axId val="92162688"/>
        <c:axId val="92176768"/>
      </c:barChart>
      <c:catAx>
        <c:axId val="921626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92176768"/>
        <c:crosses val="autoZero"/>
        <c:auto val="1"/>
        <c:lblAlgn val="ctr"/>
        <c:lblOffset val="100"/>
      </c:catAx>
      <c:valAx>
        <c:axId val="9217676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21626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4C-4A66-A601-E5703A768437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4C-4A66-A601-E5703A768437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54C-4A66-A601-E5703A768437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4C-4A66-A601-E5703A768437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54C-4A66-A601-E5703A768437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4C-4A66-A601-E5703A768437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54C-4A66-A601-E5703A7684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Лист1!$A$2:$A$22</c:f>
              <c:strCache>
                <c:ptCount val="21"/>
                <c:pt idx="0">
                  <c:v>Н.Серёжкинская ООШ</c:v>
                </c:pt>
                <c:pt idx="1">
                  <c:v>Н. -Чершелин. ш – дет. сад</c:v>
                </c:pt>
                <c:pt idx="2">
                  <c:v>Новоиштирякская НШДС</c:v>
                </c:pt>
                <c:pt idx="3">
                  <c:v>Подлесная ООШ</c:v>
                </c:pt>
                <c:pt idx="4">
                  <c:v>Ст – Иштерякская ООШ</c:v>
                </c:pt>
                <c:pt idx="5">
                  <c:v>Старо - Кувакская СОШ</c:v>
                </c:pt>
                <c:pt idx="6">
                  <c:v>Н – Чершелинская ООШ</c:v>
                </c:pt>
                <c:pt idx="7">
                  <c:v>Керлигачская ООШ</c:v>
                </c:pt>
                <c:pt idx="8">
                  <c:v>Тимяшевская СОШ</c:v>
                </c:pt>
                <c:pt idx="9">
                  <c:v>Урмышлинская ООШ</c:v>
                </c:pt>
                <c:pt idx="10">
                  <c:v>Зай -Каратайская ООШ </c:v>
                </c:pt>
                <c:pt idx="11">
                  <c:v>Шугуровская СОШ </c:v>
                </c:pt>
                <c:pt idx="12">
                  <c:v>Куакбашская ООШ</c:v>
                </c:pt>
                <c:pt idx="13">
                  <c:v>Федотовская ООШ</c:v>
                </c:pt>
                <c:pt idx="14">
                  <c:v>Урдалинская ООШ</c:v>
                </c:pt>
                <c:pt idx="15">
                  <c:v>СОШ им. Горького</c:v>
                </c:pt>
                <c:pt idx="16">
                  <c:v>Каркалинская ООШ</c:v>
                </c:pt>
                <c:pt idx="17">
                  <c:v>Сарабикуловская ООШ</c:v>
                </c:pt>
                <c:pt idx="18">
                  <c:v>Сугушлинская ООШ</c:v>
                </c:pt>
                <c:pt idx="19">
                  <c:v>Ивановская ООШ</c:v>
                </c:pt>
                <c:pt idx="20">
                  <c:v>Ст-Письмянская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0.92</c:v>
                </c:pt>
                <c:pt idx="4">
                  <c:v>0.86000000000000054</c:v>
                </c:pt>
                <c:pt idx="5">
                  <c:v>0.86000000000000054</c:v>
                </c:pt>
                <c:pt idx="6">
                  <c:v>0.83000000000000052</c:v>
                </c:pt>
                <c:pt idx="7">
                  <c:v>0.8</c:v>
                </c:pt>
                <c:pt idx="8">
                  <c:v>0.8</c:v>
                </c:pt>
                <c:pt idx="9">
                  <c:v>0.75000000000000056</c:v>
                </c:pt>
                <c:pt idx="10">
                  <c:v>0.75000000000000056</c:v>
                </c:pt>
                <c:pt idx="11">
                  <c:v>0.73000000000000054</c:v>
                </c:pt>
                <c:pt idx="12">
                  <c:v>0.67000000000000082</c:v>
                </c:pt>
                <c:pt idx="13">
                  <c:v>0.67000000000000082</c:v>
                </c:pt>
                <c:pt idx="14">
                  <c:v>0.67000000000000082</c:v>
                </c:pt>
                <c:pt idx="15">
                  <c:v>0.64000000000000068</c:v>
                </c:pt>
                <c:pt idx="16">
                  <c:v>0.60000000000000053</c:v>
                </c:pt>
                <c:pt idx="17">
                  <c:v>0.60000000000000053</c:v>
                </c:pt>
                <c:pt idx="18">
                  <c:v>0.5</c:v>
                </c:pt>
                <c:pt idx="19">
                  <c:v>0.5</c:v>
                </c:pt>
                <c:pt idx="20">
                  <c:v>0.43000000000000027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54C-4A66-A601-E5703A768437}"/>
            </c:ext>
          </c:extLst>
        </c:ser>
        <c:dLbls>
          <c:showVal val="1"/>
        </c:dLbls>
        <c:axId val="89560192"/>
        <c:axId val="89561728"/>
      </c:barChart>
      <c:catAx>
        <c:axId val="8956019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9561728"/>
        <c:crosses val="autoZero"/>
        <c:auto val="1"/>
        <c:lblAlgn val="ctr"/>
        <c:lblOffset val="100"/>
      </c:catAx>
      <c:valAx>
        <c:axId val="8956172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9560192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05-4EC7-9AD3-204770833663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05-4EC7-9AD3-204770833663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05-4EC7-9AD3-204770833663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05-4EC7-9AD3-204770833663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05-4EC7-9AD3-204770833663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05-4EC7-9AD3-204770833663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№10</c:v>
                </c:pt>
                <c:pt idx="1">
                  <c:v>СОШ №6</c:v>
                </c:pt>
                <c:pt idx="2">
                  <c:v>Лицей №12</c:v>
                </c:pt>
                <c:pt idx="3">
                  <c:v>СОШ №8</c:v>
                </c:pt>
                <c:pt idx="4">
                  <c:v>СОШ №5</c:v>
                </c:pt>
                <c:pt idx="5">
                  <c:v>СОШ №7</c:v>
                </c:pt>
                <c:pt idx="6">
                  <c:v>СОШ №3</c:v>
                </c:pt>
                <c:pt idx="7">
                  <c:v>СОШ №13</c:v>
                </c:pt>
                <c:pt idx="8">
                  <c:v>ООШ №1</c:v>
                </c:pt>
                <c:pt idx="9">
                  <c:v>Гимназия №11</c:v>
                </c:pt>
                <c:pt idx="10">
                  <c:v>СОШ №2</c:v>
                </c:pt>
                <c:pt idx="11">
                  <c:v>СОШ №4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0.99</c:v>
                </c:pt>
                <c:pt idx="10">
                  <c:v>0.99</c:v>
                </c:pt>
                <c:pt idx="11">
                  <c:v>0.97000000000000042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505-4EC7-9AD3-204770833663}"/>
            </c:ext>
          </c:extLst>
        </c:ser>
        <c:axId val="94890624"/>
        <c:axId val="94892416"/>
      </c:barChart>
      <c:catAx>
        <c:axId val="94890624"/>
        <c:scaling>
          <c:orientation val="minMax"/>
        </c:scaling>
        <c:axPos val="b"/>
        <c:numFmt formatCode="General" sourceLinked="0"/>
        <c:tickLblPos val="nextTo"/>
        <c:crossAx val="94892416"/>
        <c:crosses val="autoZero"/>
        <c:auto val="1"/>
        <c:lblAlgn val="ctr"/>
        <c:lblOffset val="100"/>
      </c:catAx>
      <c:valAx>
        <c:axId val="9489241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489062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496"/>
                  <c:y val="-1.122413312352158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33-4A3F-AD06-48777CC66842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33-4A3F-AD06-48777CC66842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33-4A3F-AD06-48777CC66842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33-4A3F-AD06-48777CC66842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33-4A3F-AD06-48777CC66842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33-4A3F-AD06-48777CC66842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B33-4A3F-AD06-48777CC66842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B33-4A3F-AD06-48777CC66842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B33-4A3F-AD06-48777CC66842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B33-4A3F-AD06-48777CC66842}"/>
                </c:ext>
              </c:extLst>
            </c:dLbl>
            <c:dLbl>
              <c:idx val="1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B33-4A3F-AD06-48777CC66842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B33-4A3F-AD06-48777CC66842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B33-4A3F-AD06-48777CC66842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B33-4A3F-AD06-48777CC66842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B33-4A3F-AD06-48777CC66842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B33-4A3F-AD06-48777CC66842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B33-4A3F-AD06-48777CC66842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B33-4A3F-AD06-48777CC66842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B33-4A3F-AD06-48777CC668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Лист1!$A$2:$A$22</c:f>
              <c:strCache>
                <c:ptCount val="21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Ст – Иштерякская ООШ</c:v>
                </c:pt>
                <c:pt idx="3">
                  <c:v>Куакбашская ООШ</c:v>
                </c:pt>
                <c:pt idx="4">
                  <c:v>Сугушлинская ООШ</c:v>
                </c:pt>
                <c:pt idx="5">
                  <c:v>Керлигачская ООШ</c:v>
                </c:pt>
                <c:pt idx="6">
                  <c:v>Н. -Чершелин. ш – дет. сад</c:v>
                </c:pt>
                <c:pt idx="7">
                  <c:v>Н.Серёжкинская ООШ</c:v>
                </c:pt>
                <c:pt idx="8">
                  <c:v>Каркалинская ООШ</c:v>
                </c:pt>
                <c:pt idx="9">
                  <c:v>Урмышлинская ООШ</c:v>
                </c:pt>
                <c:pt idx="10">
                  <c:v>Сарабикуловская ООШ</c:v>
                </c:pt>
                <c:pt idx="11">
                  <c:v>Подлесная ООШ</c:v>
                </c:pt>
                <c:pt idx="12">
                  <c:v>Тимяшевская СОШ</c:v>
                </c:pt>
                <c:pt idx="13">
                  <c:v>Старо - Кувакская СОШ</c:v>
                </c:pt>
                <c:pt idx="14">
                  <c:v>Н – Чершелинская ООШ</c:v>
                </c:pt>
                <c:pt idx="15">
                  <c:v>Урдалинская ООШ</c:v>
                </c:pt>
                <c:pt idx="16">
                  <c:v>Н.Иштирякская НШДС</c:v>
                </c:pt>
                <c:pt idx="17">
                  <c:v>Шугуровская СОШ</c:v>
                </c:pt>
                <c:pt idx="18">
                  <c:v>Ст-Письмянская ООШ</c:v>
                </c:pt>
                <c:pt idx="19">
                  <c:v>Зай -Каратайская ООШ </c:v>
                </c:pt>
                <c:pt idx="20">
                  <c:v>Ивановская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0.97000000000000042</c:v>
                </c:pt>
                <c:pt idx="18">
                  <c:v>0.88</c:v>
                </c:pt>
                <c:pt idx="19">
                  <c:v>0.75000000000000044</c:v>
                </c:pt>
                <c:pt idx="20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1B33-4A3F-AD06-48777CC66842}"/>
            </c:ext>
          </c:extLst>
        </c:ser>
        <c:axId val="95053696"/>
        <c:axId val="95055872"/>
      </c:barChart>
      <c:catAx>
        <c:axId val="9505369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5055872"/>
        <c:crosses val="autoZero"/>
        <c:auto val="1"/>
        <c:lblAlgn val="ctr"/>
        <c:lblOffset val="100"/>
      </c:catAx>
      <c:valAx>
        <c:axId val="9505587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505369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789449126048702E-2"/>
          <c:y val="8.8846667141578612E-4"/>
          <c:w val="0.93533311295216726"/>
          <c:h val="0.713639753364202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СОШ №8</c:v>
                </c:pt>
                <c:pt idx="2">
                  <c:v>СОШ №6</c:v>
                </c:pt>
                <c:pt idx="3">
                  <c:v>Лицей №12</c:v>
                </c:pt>
                <c:pt idx="4">
                  <c:v>СОШ №7</c:v>
                </c:pt>
                <c:pt idx="5">
                  <c:v>СОШ №10</c:v>
                </c:pt>
                <c:pt idx="6">
                  <c:v>СОШ №5</c:v>
                </c:pt>
                <c:pt idx="7">
                  <c:v>ООШ №1</c:v>
                </c:pt>
                <c:pt idx="8">
                  <c:v>Гимназия №11</c:v>
                </c:pt>
                <c:pt idx="9">
                  <c:v>СОШ №13</c:v>
                </c:pt>
                <c:pt idx="10">
                  <c:v>СОШ №3</c:v>
                </c:pt>
                <c:pt idx="11">
                  <c:v>СОШ №4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0.87000000000000044</c:v>
                </c:pt>
                <c:pt idx="1">
                  <c:v>0.85000000000000042</c:v>
                </c:pt>
                <c:pt idx="2">
                  <c:v>0.8300000000000004</c:v>
                </c:pt>
                <c:pt idx="3">
                  <c:v>0.79</c:v>
                </c:pt>
                <c:pt idx="4">
                  <c:v>0.77000000000000046</c:v>
                </c:pt>
                <c:pt idx="5">
                  <c:v>0.72000000000000042</c:v>
                </c:pt>
                <c:pt idx="6">
                  <c:v>0.69000000000000039</c:v>
                </c:pt>
                <c:pt idx="7">
                  <c:v>0.65000000000000058</c:v>
                </c:pt>
                <c:pt idx="8">
                  <c:v>0.64000000000000046</c:v>
                </c:pt>
                <c:pt idx="9">
                  <c:v>0.64000000000000046</c:v>
                </c:pt>
                <c:pt idx="10">
                  <c:v>0.56999999999999995</c:v>
                </c:pt>
                <c:pt idx="11">
                  <c:v>0.54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3A-45F5-B648-205929699B04}"/>
            </c:ext>
          </c:extLst>
        </c:ser>
        <c:axId val="95386240"/>
        <c:axId val="95392128"/>
      </c:barChart>
      <c:catAx>
        <c:axId val="9538624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95392128"/>
        <c:crosses val="autoZero"/>
        <c:auto val="1"/>
        <c:lblAlgn val="ctr"/>
        <c:lblOffset val="100"/>
      </c:catAx>
      <c:valAx>
        <c:axId val="9539212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53862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125300909985943"/>
          <c:y val="0"/>
          <c:w val="0.88368963541755585"/>
          <c:h val="0.6594745361181521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3A-4C42-864F-BC9011199B64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83A-4C42-864F-BC9011199B64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83A-4C42-864F-BC9011199B64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83A-4C42-864F-BC9011199B64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83A-4C42-864F-BC9011199B64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83A-4C42-864F-BC9011199B64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83A-4C42-864F-BC9011199B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Лист1!$A$2:$A$22</c:f>
              <c:strCache>
                <c:ptCount val="21"/>
                <c:pt idx="0">
                  <c:v>Н. -Чершелин. ш – дет. сад</c:v>
                </c:pt>
                <c:pt idx="1">
                  <c:v>Н.Серёжкинская ООШ</c:v>
                </c:pt>
                <c:pt idx="2">
                  <c:v>Керлигачская ООШ</c:v>
                </c:pt>
                <c:pt idx="3">
                  <c:v>Тимяшевская СОШ</c:v>
                </c:pt>
                <c:pt idx="4">
                  <c:v>Зай -Каратайская ООШ </c:v>
                </c:pt>
                <c:pt idx="5">
                  <c:v>Н.Иштирякская НШДС</c:v>
                </c:pt>
                <c:pt idx="6">
                  <c:v>Старо - Кувакская СОШ</c:v>
                </c:pt>
                <c:pt idx="7">
                  <c:v>Федотовская ООШ</c:v>
                </c:pt>
                <c:pt idx="8">
                  <c:v>Куакбашская ООШ</c:v>
                </c:pt>
                <c:pt idx="9">
                  <c:v>Урдалинская ООШ</c:v>
                </c:pt>
                <c:pt idx="10">
                  <c:v>Шугуровская СОШ </c:v>
                </c:pt>
                <c:pt idx="11">
                  <c:v>Урмышлинская ООШ</c:v>
                </c:pt>
                <c:pt idx="12">
                  <c:v>Сарабикуловская ООШ</c:v>
                </c:pt>
                <c:pt idx="13">
                  <c:v>Каркалинская ООШ</c:v>
                </c:pt>
                <c:pt idx="14">
                  <c:v>Подлесная ООШ</c:v>
                </c:pt>
                <c:pt idx="15">
                  <c:v>Ст – Иштерякская ООШ</c:v>
                </c:pt>
                <c:pt idx="16">
                  <c:v>СОШ им. Горького</c:v>
                </c:pt>
                <c:pt idx="17">
                  <c:v>Сугушлинская ООШ</c:v>
                </c:pt>
                <c:pt idx="18">
                  <c:v>Ст-Письмянская ООШ</c:v>
                </c:pt>
                <c:pt idx="19">
                  <c:v>Ивановская ООШ</c:v>
                </c:pt>
                <c:pt idx="20">
                  <c:v>Н – Чершелинская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0.8</c:v>
                </c:pt>
                <c:pt idx="3">
                  <c:v>0.76000000000000045</c:v>
                </c:pt>
                <c:pt idx="4">
                  <c:v>0.75000000000000044</c:v>
                </c:pt>
                <c:pt idx="5">
                  <c:v>0.75000000000000044</c:v>
                </c:pt>
                <c:pt idx="6">
                  <c:v>0.71000000000000041</c:v>
                </c:pt>
                <c:pt idx="7">
                  <c:v>0.67000000000000071</c:v>
                </c:pt>
                <c:pt idx="8">
                  <c:v>0.67000000000000071</c:v>
                </c:pt>
                <c:pt idx="9">
                  <c:v>0.67000000000000071</c:v>
                </c:pt>
                <c:pt idx="10">
                  <c:v>0.66000000000000059</c:v>
                </c:pt>
                <c:pt idx="11">
                  <c:v>0.63000000000000045</c:v>
                </c:pt>
                <c:pt idx="12">
                  <c:v>0.60000000000000042</c:v>
                </c:pt>
                <c:pt idx="13">
                  <c:v>0.60000000000000042</c:v>
                </c:pt>
                <c:pt idx="14">
                  <c:v>0.58299999999999996</c:v>
                </c:pt>
                <c:pt idx="15">
                  <c:v>0.56999999999999995</c:v>
                </c:pt>
                <c:pt idx="16">
                  <c:v>0.55000000000000004</c:v>
                </c:pt>
                <c:pt idx="17">
                  <c:v>0.5</c:v>
                </c:pt>
                <c:pt idx="18">
                  <c:v>0.5</c:v>
                </c:pt>
                <c:pt idx="19">
                  <c:v>0.5</c:v>
                </c:pt>
                <c:pt idx="20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83A-4C42-864F-BC9011199B64}"/>
            </c:ext>
          </c:extLst>
        </c:ser>
        <c:dLbls>
          <c:showVal val="1"/>
        </c:dLbls>
        <c:axId val="95574656"/>
        <c:axId val="95576448"/>
      </c:barChart>
      <c:catAx>
        <c:axId val="9557465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5576448"/>
        <c:crosses val="autoZero"/>
        <c:auto val="1"/>
        <c:lblAlgn val="ctr"/>
        <c:lblOffset val="100"/>
      </c:catAx>
      <c:valAx>
        <c:axId val="9557644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557465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19-4097-83D5-585CCBB8AB8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19-4097-83D5-585CCBB8AB8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19-4097-83D5-585CCBB8AB8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19-4097-83D5-585CCBB8AB8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19-4097-83D5-585CCBB8AB8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19-4097-83D5-585CCBB8AB8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№6</c:v>
                </c:pt>
                <c:pt idx="1">
                  <c:v>СОШ №2</c:v>
                </c:pt>
                <c:pt idx="2">
                  <c:v>Лицей №12</c:v>
                </c:pt>
                <c:pt idx="3">
                  <c:v>СОШ №13</c:v>
                </c:pt>
                <c:pt idx="4">
                  <c:v>СОШ №7</c:v>
                </c:pt>
                <c:pt idx="5">
                  <c:v>ООШ №1</c:v>
                </c:pt>
                <c:pt idx="6">
                  <c:v>СОШ №3</c:v>
                </c:pt>
                <c:pt idx="7">
                  <c:v>СОШ №10</c:v>
                </c:pt>
                <c:pt idx="8">
                  <c:v>Гимназия №11</c:v>
                </c:pt>
                <c:pt idx="9">
                  <c:v>СОШ №4</c:v>
                </c:pt>
                <c:pt idx="10">
                  <c:v>СОШ №5</c:v>
                </c:pt>
                <c:pt idx="11">
                  <c:v>СОШ №8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219-4097-83D5-585CCBB8AB85}"/>
            </c:ext>
          </c:extLst>
        </c:ser>
        <c:axId val="95605120"/>
        <c:axId val="95607040"/>
      </c:barChart>
      <c:catAx>
        <c:axId val="95605120"/>
        <c:scaling>
          <c:orientation val="minMax"/>
        </c:scaling>
        <c:axPos val="b"/>
        <c:numFmt formatCode="General" sourceLinked="0"/>
        <c:tickLblPos val="nextTo"/>
        <c:crossAx val="95607040"/>
        <c:crosses val="autoZero"/>
        <c:auto val="1"/>
        <c:lblAlgn val="ctr"/>
        <c:lblOffset val="100"/>
      </c:catAx>
      <c:valAx>
        <c:axId val="9560704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560512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0.97459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822013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                                                                                                                   ЛМР –76,9%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0.94072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793438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                                                                                                              ЛМР –74,8%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0.00056</cdr:x>
      <cdr:y>0.04399</cdr:y>
    </cdr:from>
    <cdr:to>
      <cdr:x>0.97459</cdr:x>
      <cdr:y>0.1198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4723" y="214321"/>
          <a:ext cx="821537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                                                                                                                   ЛМР –83,5%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13.06.2019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0"/>
            <a:ext cx="8072462" cy="3643314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ВПР учащихся 4 классов 2018-2019 учебного года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на заседаниях ШМО проанализировать результаты  ВПР по математике и  запланировать систему мер, направленных на улучшение и стабилизацию результатов учащихся;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(срок: до сентября).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целью ликвидации пробелов в знаниях организовать работу с учащимися по индивидуальным планам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(срок: до сентября)</a:t>
            </a:r>
          </a:p>
          <a:p>
            <a:pPr marL="596646" indent="-514350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43042" y="-3857676"/>
            <a:ext cx="7143800" cy="4572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00166" y="785794"/>
            <a:ext cx="7478078" cy="246698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Всего учащихся по муниципальному району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917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Приняли участие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905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(98,7%)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«5»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- 233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( 25,7%)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РТ  25,6%                    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«4»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- 444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(49,12%)    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49,8%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«3»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- 220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(24,3%)        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23,2%       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8 (0,88%)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1,4%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Успеваемость –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99,12%                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Качество знаний –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74,8%        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Средняя оценка –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3,99           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19065178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9945467"/>
              </p:ext>
            </p:extLst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214414" y="2143116"/>
            <a:ext cx="7715304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84276526"/>
              </p:ext>
            </p:extLst>
          </p:nvPr>
        </p:nvGraphicFramePr>
        <p:xfrm>
          <a:off x="1500166" y="1428736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30444" y="1214422"/>
            <a:ext cx="1407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74,8%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98683798"/>
              </p:ext>
            </p:extLst>
          </p:nvPr>
        </p:nvGraphicFramePr>
        <p:xfrm>
          <a:off x="709584" y="928670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857224" y="2143116"/>
            <a:ext cx="8501122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7498080" cy="6540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Выполнение заданий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714356"/>
          <a:ext cx="7358114" cy="5549217"/>
        </p:xfrm>
        <a:graphic>
          <a:graphicData uri="http://schemas.openxmlformats.org/drawingml/2006/table">
            <a:tbl>
              <a:tblPr/>
              <a:tblGrid>
                <a:gridCol w="1000132"/>
                <a:gridCol w="4857784"/>
                <a:gridCol w="1500198"/>
              </a:tblGrid>
              <a:tr h="5000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en-US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задания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Допущенные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ошибки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учащихся не выполнившие задание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Часть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1.К2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Письмо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диктовку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находить в тексте предложение с однородными сказуемыми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5,6%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 Умение находить главные члены предложения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Умение обозначить части речи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10,8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5,7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Часть 2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находить ударный слог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10,8%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находить слова по фонетическому признаку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7,6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определять основную мысль текста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15,9%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составлять план текста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задать вопрос по содержанию прочитанного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34,9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объяснять значение слова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подбирать синоним к слову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18,7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находить слово по заданной схеме  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18,6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1.Умение распознавать имена существительные в предложении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2.Умение указывать морфологические признаки имени существительного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25,7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6,1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1.Умение распознавать имена прилагательные в предложении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2.Умение указывать морфологические признаки имени прилагательного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29,1%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18,1%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распознавать глаголы в предложении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26,2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7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1.Умение уместно употреблять выражение в жизненной ситуации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2.Правописная грамотность</a:t>
                      </a: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36,1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2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52,3</a:t>
                      </a:r>
                      <a:r>
                        <a:rPr lang="ru-RU" sz="12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841" marR="5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571480"/>
            <a:ext cx="7498080" cy="11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43042" y="500042"/>
          <a:ext cx="7072362" cy="5348016"/>
        </p:xfrm>
        <a:graphic>
          <a:graphicData uri="http://schemas.openxmlformats.org/drawingml/2006/table">
            <a:tbl>
              <a:tblPr/>
              <a:tblGrid>
                <a:gridCol w="4043385"/>
                <a:gridCol w="902970"/>
                <a:gridCol w="2126007"/>
              </a:tblGrid>
              <a:tr h="674056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Кол-во уч.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018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Понизили (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.&lt;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Отм.по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журналу)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Подтвердили(Отм.=Отм.по журналу)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691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688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Повысили (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.&gt;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Отм.по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журналу)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139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22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Всего*: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905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57350" y="466725"/>
          <a:ext cx="7096125" cy="714375"/>
        </p:xfrm>
        <a:graphic>
          <a:graphicData uri="http://schemas.openxmlformats.org/drawingml/2006/table">
            <a:tbl>
              <a:tblPr/>
              <a:tblGrid>
                <a:gridCol w="7096125"/>
              </a:tblGrid>
              <a:tr h="7143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214338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714356"/>
            <a:ext cx="7498080" cy="5300666"/>
          </a:xfrm>
        </p:spPr>
        <p:txBody>
          <a:bodyPr>
            <a:normAutofit/>
          </a:bodyPr>
          <a:lstStyle/>
          <a:p>
            <a:pPr marL="596646" lvl="0" indent="-51435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Результаты  ВПР по русскому языку в 4  классах считать удовлетворительными, показатели успеваемости недостаточными.</a:t>
            </a: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ВПР по русскому языку и  запланировать систему мер, направленных на улучшение и стабилизацию результатов учащихся;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до сентября)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до сентября)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917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903 (98,5%)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305 (33,8%)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РТ   38,1%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389 (43%)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44,2%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(23,1%)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17%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1(0,1%)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0,64%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99,9%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76,9%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4,1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0"/>
            <a:ext cx="7498080" cy="4800600"/>
          </a:xfrm>
        </p:spPr>
        <p:txBody>
          <a:bodyPr>
            <a:normAutofit fontScale="25000" lnSpcReduction="20000"/>
          </a:bodyPr>
          <a:lstStyle/>
          <a:p>
            <a:pPr lvl="3">
              <a:buNone/>
            </a:pPr>
            <a:endParaRPr lang="ru-RU" sz="14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3">
              <a:buNone/>
            </a:pPr>
            <a:r>
              <a:rPr lang="ru-RU" sz="1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</a:p>
          <a:p>
            <a:pPr lvl="3">
              <a:buNone/>
            </a:pPr>
            <a:endParaRPr lang="ru-RU" sz="4400" b="1" i="1" dirty="0" smtClean="0"/>
          </a:p>
          <a:p>
            <a:pPr>
              <a:buNone/>
            </a:pPr>
            <a:r>
              <a:rPr lang="ru-RU" sz="11200" i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917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902 (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98,4%)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«5» -  243 (26,9%)        </a:t>
            </a:r>
            <a:r>
              <a:rPr lang="ru-RU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РТ   24,2%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«4» -  510 (56,55%)                    </a:t>
            </a:r>
            <a:r>
              <a:rPr lang="ru-RU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58,4%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«3» -   149(16,55%)                    </a:t>
            </a:r>
            <a:r>
              <a:rPr lang="ru-RU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17,1%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2800" b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0,22%                             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Успеваемость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– 100%       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Качество знаний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–83,48%   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Средняя оценка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-    4,1  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76314138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142976" y="2071678"/>
            <a:ext cx="7643866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61326336"/>
              </p:ext>
            </p:extLst>
          </p:nvPr>
        </p:nvGraphicFramePr>
        <p:xfrm>
          <a:off x="1643010" y="1214422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643702" y="785794"/>
            <a:ext cx="239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83,5%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642918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714348" y="1785926"/>
            <a:ext cx="8429652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500042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Выполнение заданий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1538" y="428604"/>
          <a:ext cx="7786742" cy="6016005"/>
        </p:xfrm>
        <a:graphic>
          <a:graphicData uri="http://schemas.openxmlformats.org/drawingml/2006/table">
            <a:tbl>
              <a:tblPr/>
              <a:tblGrid>
                <a:gridCol w="357190"/>
                <a:gridCol w="6643734"/>
                <a:gridCol w="785818"/>
              </a:tblGrid>
              <a:tr h="373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Требования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%</a:t>
                      </a:r>
                      <a:r>
                        <a:rPr lang="ru-RU" sz="100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выполнения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 b="1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Овладение начальными сведениями о сущности и особенностях объектов, процессов и явлений действительности (природных, социальных, культурных, технических и др.); использование различных способов анализа, передачи информации в соответствии с познавательными задачами. Узнавать изученные объекты и явления живой и неживой природы; использовать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знаково­символические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средства для решения задач. 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73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 b="1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Использование различных способов анализа, организации, передачи и интерпретации информации в соответствии с познавательными задачами; освоение доступных способов изучения природы. Использовать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знаково­символические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средства для решения задач; понимать информацию, представленную разными способами: словесно, в виде таблицы, схемы.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64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 b="1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Овладение начальными сведениями о сущности и особенностях объектов, процессов и явлений действительности (природных, социальных, культурных, технических и др.); овладение логическими действиями анализа, синтеза, обобщения, классификации по родовидовым признакам. Использовать готовые модели (глобус, карту, план) для объяснения явлений или описания свойств объектов; обнаруживать простейшие взаимосвязи между живой и неживой природой, взаимосвязи в живой природе.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62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000" b="1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Овладение начальными сведениями о сущности и особенностях объектов, процессов и явлений действительности; умение анализировать изображения. узнавать изученные объекты и явления живой и неживой природы; использовать </a:t>
                      </a: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знаково­символические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средства, в том числе модели, для решения задач.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72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000" b="1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Освоение доступных способов изучения природы (наблюдение, измерение, опыт); овладение логическими действиями сравнения, анализа, синтеза, установления аналогий и причинно- следственных связей, построения рассуждений; осознанно строить речевое высказывание в соответствии с задачами коммуникации. Вычленять содержащиеся в тексте основные события; сравнивать между собой объекты, описанные в тексте, выделяя 2-3 существенных признака; проводить несложные наблюдения в окружающей среде и ставить опыты.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67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000" b="1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Овладение начальными сведениями о сущности и особенностях объектов, процессов и явлений действительности (социальных); осознанно строить речевое высказывание в соответствии с задачами коммуникации. Оценивать характер взаимоотношений людей в различных социальных группах.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54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000" b="1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Сформированность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уважительного отношения к России, своей семье, культуре нашей страны, её современной жизни; готовность излагать свое мнение и аргументировать свою точку зрения; осознанно строить речевое высказывание в соответствии с задачами коммуникации.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72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000" b="1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Сформированность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уважительного отношения к родному краю; осознанно строить речевое высказывание в соответствии с задачами коммуникации. [Будут сформированы] основы гражданской идентичности, своей этнической принадлежности в форме осознания «Я» как члена семьи, представителя народа, гражданина России; описывать достопримечательности столицы и родного края.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68</a:t>
                      </a:r>
                      <a:endParaRPr lang="ru-RU" sz="1000" b="1" dirty="0">
                        <a:latin typeface="Times New Roman"/>
                        <a:ea typeface="Times New Roman"/>
                      </a:endParaRPr>
                    </a:p>
                  </a:txBody>
                  <a:tcPr marL="31198" marR="311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8077200" y="428604"/>
          <a:ext cx="781080" cy="514371"/>
        </p:xfrm>
        <a:graphic>
          <a:graphicData uri="http://schemas.openxmlformats.org/drawingml/2006/table">
            <a:tbl>
              <a:tblPr/>
              <a:tblGrid>
                <a:gridCol w="781080"/>
              </a:tblGrid>
              <a:tr h="5143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14480" y="642918"/>
          <a:ext cx="6929486" cy="3112158"/>
        </p:xfrm>
        <a:graphic>
          <a:graphicData uri="http://schemas.openxmlformats.org/drawingml/2006/table">
            <a:tbl>
              <a:tblPr/>
              <a:tblGrid>
                <a:gridCol w="3237872"/>
                <a:gridCol w="1762788"/>
                <a:gridCol w="1928826"/>
              </a:tblGrid>
              <a:tr h="714380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514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Понизили (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.&lt;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Отм.по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журналу)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155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Подтвердили(Отм.=Отм.по журналу)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658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Повысили (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.&gt;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Отм.по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журналу)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89</a:t>
                      </a:r>
                      <a:endParaRPr lang="ru-RU" sz="16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Всего*: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902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95450" y="600075"/>
          <a:ext cx="6981825" cy="742950"/>
        </p:xfrm>
        <a:graphic>
          <a:graphicData uri="http://schemas.openxmlformats.org/drawingml/2006/table">
            <a:tbl>
              <a:tblPr/>
              <a:tblGrid>
                <a:gridCol w="6981825"/>
              </a:tblGrid>
              <a:tr h="7429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sz="3600" b="1" i="1" dirty="0" smtClean="0">
                <a:solidFill>
                  <a:srgbClr val="0070C0"/>
                </a:solidFill>
              </a:rPr>
              <a:t> :  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071546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1071546"/>
            <a:ext cx="707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 ВПР по окружающему миру в  4   классах  считать удовлетворительными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окружающему миру и  запланировать систему мер, направленных на улучшение и стабилизацию результатов учащихся;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до сентября)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до сентября)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87146739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3003885"/>
              </p:ext>
            </p:extLst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071538" y="2000240"/>
            <a:ext cx="7572428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72611500"/>
              </p:ext>
            </p:extLst>
          </p:nvPr>
        </p:nvGraphicFramePr>
        <p:xfrm>
          <a:off x="1071538" y="1285860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563118" y="1714488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76,9%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35677123"/>
              </p:ext>
            </p:extLst>
          </p:nvPr>
        </p:nvGraphicFramePr>
        <p:xfrm>
          <a:off x="709584" y="857232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714348" y="2071678"/>
            <a:ext cx="8429652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28604"/>
          </a:xfrm>
        </p:spPr>
        <p:txBody>
          <a:bodyPr>
            <a:noAutofit/>
          </a:bodyPr>
          <a:lstStyle/>
          <a:p>
            <a:r>
              <a:rPr lang="ru-RU" sz="2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06" y="467995"/>
          <a:ext cx="8072494" cy="6390005"/>
        </p:xfrm>
        <a:graphic>
          <a:graphicData uri="http://schemas.openxmlformats.org/drawingml/2006/table">
            <a:tbl>
              <a:tblPr/>
              <a:tblGrid>
                <a:gridCol w="428628"/>
                <a:gridCol w="6786610"/>
                <a:gridCol w="857256"/>
              </a:tblGrid>
              <a:tr h="4989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№ задания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Допущенные ошибки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ahoma"/>
                        </a:rPr>
                        <a:t>% учащихся не выполнившие задание  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9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Умение выполнять арифметические действия с числами и числовыми выражениями. Выполнять устно сложение, вычитание, умножение и деление однозначных, двузначных и трехзначных чисел в случаях, сводимых к действиям в пределах 100 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3%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Умение выполнять арифметические действия с числами и числовыми выражениями. Вычислять значение числового выражения (содержащего 2–3 арифметических действия, со скобками и без скобок).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7%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8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Использование начальных математических знаний для описания и объяснения окружающих предметов, процессов, явлений, для оценки количественных и пространственных отношений предметов, процессов, явлений. Решать арифметическим способом (в 1–2 действия) учебные задачи и задачи, связанные с повседневной жизнью.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39%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Использование начальных математических знаний для описания и объяснения окружающих предметов, процессов, явлений, для оценки количественных и пространственных отношений предметов, процессов, явлений. Читать, записывать и сравнивать величины (массу, время, длину, площадь, скорость), используя основные единицы измерения величин и соотношения между 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ними.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38%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Умение исследовать, распознавать геометрические фигуры. Вычислять периметр треугольника, прямоугольника и квадрата, площадь прямоугольника и квадрата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. Выполнять построение геометрических фигур с заданными измерениями (отрезок, квадрат, прямоугольник) с помощью линейки, угольника.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26%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Умение работать с таблицами, схемами, графиками диаграммами. Читать несложные готовые таблицы.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19%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5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Умение выполнять арифметические действия с числами и числовыми выражениями. Выполнять письменно действия с многозначными числами (сложение, вычитание, умножение и деление на однозначное, двузначное числа в пределах 10 000) с использованием таблиц сложения и умножения чисел, алгоритмов письменных арифметических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действий.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16%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Умение решать текстовые задачи. Читать, записывать и сравнивать величины (массу, время, длину, площадь, скорость), используя основные единицы измерения величин и соотношения между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ними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25%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Овладение основами логического и алгоритмического мышления. Интерпретировать информацию, полученную при проведении несложных 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исследований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41%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4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Овладение основами логического и алгоритмического мышления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110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Собирать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, представлять, интерпретировать информацию.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47%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Овладение основами пространственного воображения. Описывать взаимное расположение предметов в пространстве и на плоскости.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29%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4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Овладение основами логического и алгоритмического мышления.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Решать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задачи в 3–4 действия.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Times New Roman"/>
                          <a:ea typeface="Times New Roman"/>
                        </a:rPr>
                        <a:t>51%</a:t>
                      </a:r>
                      <a:endParaRPr lang="ru-RU" sz="1100" b="1" dirty="0">
                        <a:latin typeface="Times New Roman"/>
                        <a:ea typeface="Times New Roman"/>
                      </a:endParaRPr>
                    </a:p>
                  </a:txBody>
                  <a:tcPr marL="34317" marR="34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428736"/>
          <a:ext cx="7286676" cy="3914187"/>
        </p:xfrm>
        <a:graphic>
          <a:graphicData uri="http://schemas.openxmlformats.org/drawingml/2006/table">
            <a:tbl>
              <a:tblPr/>
              <a:tblGrid>
                <a:gridCol w="4214842"/>
                <a:gridCol w="1571636"/>
                <a:gridCol w="1500198"/>
              </a:tblGrid>
              <a:tr h="428628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400" b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Понизили (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.&lt;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Отм.по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журналу)</a:t>
                      </a: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4589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Подтвердили(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Отм.=Отм.по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журналу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398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Повысили (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.&gt;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Отм.по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журналу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2754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*:</a:t>
                      </a: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42976" y="1357298"/>
          <a:ext cx="7277127" cy="500066"/>
        </p:xfrm>
        <a:graphic>
          <a:graphicData uri="http://schemas.openxmlformats.org/drawingml/2006/table">
            <a:tbl>
              <a:tblPr/>
              <a:tblGrid>
                <a:gridCol w="7277127"/>
              </a:tblGrid>
              <a:tr h="5000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Результаты ВПР по математике в 4  классах считать удовлетворительными, показатели успеваемости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5331</TotalTime>
  <Words>1651</Words>
  <Application>Microsoft Office PowerPoint</Application>
  <PresentationFormat>Экран (4:3)</PresentationFormat>
  <Paragraphs>338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Солнцестояние</vt:lpstr>
      <vt:lpstr>                                     Результаты ВПР учащихся 4 классов 2018-2019 учебного года   </vt:lpstr>
      <vt:lpstr>              Математика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           Выполнение заданий</vt:lpstr>
      <vt:lpstr>Слайд 8</vt:lpstr>
      <vt:lpstr>   Выводы:</vt:lpstr>
      <vt:lpstr>Слайд 10</vt:lpstr>
      <vt:lpstr>               Русский язык 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       Выполнение заданий</vt:lpstr>
      <vt:lpstr>Слайд 17</vt:lpstr>
      <vt:lpstr>   Выводы:</vt:lpstr>
      <vt:lpstr>Слайд 19</vt:lpstr>
      <vt:lpstr>Слайд 20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    Выполнение заданий</vt:lpstr>
      <vt:lpstr>Слайд 26</vt:lpstr>
      <vt:lpstr>  Выводы :  </vt:lpstr>
      <vt:lpstr>Слайд 28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719</cp:revision>
  <dcterms:created xsi:type="dcterms:W3CDTF">2012-12-17T07:09:56Z</dcterms:created>
  <dcterms:modified xsi:type="dcterms:W3CDTF">2019-06-13T11:46:47Z</dcterms:modified>
</cp:coreProperties>
</file>